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7315200" cy="9601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pos="5664">
          <p15:clr>
            <a:srgbClr val="A4A3A4"/>
          </p15:clr>
        </p15:guide>
        <p15:guide id="3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5664"/>
        <p:guide pos="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69921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25" spcFirstLastPara="1" rIns="94825" wrap="square" tIns="47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0"/>
            <a:ext cx="3169921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25" spcFirstLastPara="1" rIns="94825" wrap="square" tIns="474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57200" y="719138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25" spcFirstLastPara="1" rIns="94825" wrap="square" tIns="474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3"/>
            <a:ext cx="3169921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25" spcFirstLastPara="1" rIns="94825" wrap="square" tIns="47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3"/>
            <a:ext cx="3169921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25" spcFirstLastPara="1" rIns="94825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2be23c1f4_0_0:notes"/>
          <p:cNvSpPr/>
          <p:nvPr>
            <p:ph idx="2" type="sldImg"/>
          </p:nvPr>
        </p:nvSpPr>
        <p:spPr>
          <a:xfrm>
            <a:off x="417513" y="701675"/>
            <a:ext cx="6242100" cy="351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62be23c1f4_0_0:notes"/>
          <p:cNvSpPr txBox="1"/>
          <p:nvPr>
            <p:ph idx="1" type="body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25" spcFirstLastPara="1" rIns="94825" wrap="square" tIns="47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62be23c1f4_0_0:notes"/>
          <p:cNvSpPr txBox="1"/>
          <p:nvPr>
            <p:ph idx="12" type="sldNum"/>
          </p:nvPr>
        </p:nvSpPr>
        <p:spPr>
          <a:xfrm>
            <a:off x="4143587" y="9119473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25" spcFirstLastPara="1" rIns="94825" wrap="square" tIns="47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52c68666e_0_33:notes"/>
          <p:cNvSpPr/>
          <p:nvPr>
            <p:ph idx="2" type="sldImg"/>
          </p:nvPr>
        </p:nvSpPr>
        <p:spPr>
          <a:xfrm>
            <a:off x="457200" y="719138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52c68666e_0_33:notes"/>
          <p:cNvSpPr txBox="1"/>
          <p:nvPr>
            <p:ph idx="1" type="body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</p:spPr>
        <p:txBody>
          <a:bodyPr anchorCtr="0" anchor="t" bIns="47400" lIns="94825" spcFirstLastPara="1" rIns="94825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652c68666e_0_33:notes"/>
          <p:cNvSpPr txBox="1"/>
          <p:nvPr>
            <p:ph idx="12" type="sldNum"/>
          </p:nvPr>
        </p:nvSpPr>
        <p:spPr>
          <a:xfrm>
            <a:off x="4143587" y="9119473"/>
            <a:ext cx="3169800" cy="480000"/>
          </a:xfrm>
          <a:prstGeom prst="rect">
            <a:avLst/>
          </a:prstGeom>
        </p:spPr>
        <p:txBody>
          <a:bodyPr anchorCtr="0" anchor="b" bIns="47400" lIns="94825" spcFirstLastPara="1" rIns="94825" wrap="square" tIns="47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52c68666e_0_42:notes"/>
          <p:cNvSpPr/>
          <p:nvPr>
            <p:ph idx="2" type="sldImg"/>
          </p:nvPr>
        </p:nvSpPr>
        <p:spPr>
          <a:xfrm>
            <a:off x="457200" y="719138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52c68666e_0_42:notes"/>
          <p:cNvSpPr txBox="1"/>
          <p:nvPr>
            <p:ph idx="1" type="body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</p:spPr>
        <p:txBody>
          <a:bodyPr anchorCtr="0" anchor="t" bIns="47400" lIns="94825" spcFirstLastPara="1" rIns="94825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652c68666e_0_42:notes"/>
          <p:cNvSpPr txBox="1"/>
          <p:nvPr>
            <p:ph idx="12" type="sldNum"/>
          </p:nvPr>
        </p:nvSpPr>
        <p:spPr>
          <a:xfrm>
            <a:off x="4143587" y="9119473"/>
            <a:ext cx="3169800" cy="480000"/>
          </a:xfrm>
          <a:prstGeom prst="rect">
            <a:avLst/>
          </a:prstGeom>
        </p:spPr>
        <p:txBody>
          <a:bodyPr anchorCtr="0" anchor="b" bIns="47400" lIns="94825" spcFirstLastPara="1" rIns="94825" wrap="square" tIns="47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52c68666e_0_51:notes"/>
          <p:cNvSpPr/>
          <p:nvPr>
            <p:ph idx="2" type="sldImg"/>
          </p:nvPr>
        </p:nvSpPr>
        <p:spPr>
          <a:xfrm>
            <a:off x="457200" y="719138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52c68666e_0_51:notes"/>
          <p:cNvSpPr txBox="1"/>
          <p:nvPr>
            <p:ph idx="1" type="body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</p:spPr>
        <p:txBody>
          <a:bodyPr anchorCtr="0" anchor="t" bIns="47400" lIns="94825" spcFirstLastPara="1" rIns="94825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652c68666e_0_51:notes"/>
          <p:cNvSpPr txBox="1"/>
          <p:nvPr>
            <p:ph idx="12" type="sldNum"/>
          </p:nvPr>
        </p:nvSpPr>
        <p:spPr>
          <a:xfrm>
            <a:off x="4143587" y="9119473"/>
            <a:ext cx="3169800" cy="480000"/>
          </a:xfrm>
          <a:prstGeom prst="rect">
            <a:avLst/>
          </a:prstGeom>
        </p:spPr>
        <p:txBody>
          <a:bodyPr anchorCtr="0" anchor="b" bIns="47400" lIns="94825" spcFirstLastPara="1" rIns="94825" wrap="square" tIns="47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52c68666e_0_60:notes"/>
          <p:cNvSpPr/>
          <p:nvPr>
            <p:ph idx="2" type="sldImg"/>
          </p:nvPr>
        </p:nvSpPr>
        <p:spPr>
          <a:xfrm>
            <a:off x="457200" y="719138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652c68666e_0_60:notes"/>
          <p:cNvSpPr txBox="1"/>
          <p:nvPr>
            <p:ph idx="1" type="body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</p:spPr>
        <p:txBody>
          <a:bodyPr anchorCtr="0" anchor="t" bIns="47400" lIns="94825" spcFirstLastPara="1" rIns="94825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652c68666e_0_60:notes"/>
          <p:cNvSpPr txBox="1"/>
          <p:nvPr>
            <p:ph idx="12" type="sldNum"/>
          </p:nvPr>
        </p:nvSpPr>
        <p:spPr>
          <a:xfrm>
            <a:off x="4143587" y="9119473"/>
            <a:ext cx="3169800" cy="480000"/>
          </a:xfrm>
          <a:prstGeom prst="rect">
            <a:avLst/>
          </a:prstGeom>
        </p:spPr>
        <p:txBody>
          <a:bodyPr anchorCtr="0" anchor="b" bIns="47400" lIns="94825" spcFirstLastPara="1" rIns="94825" wrap="square" tIns="47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52c68666e_0_69:notes"/>
          <p:cNvSpPr/>
          <p:nvPr>
            <p:ph idx="2" type="sldImg"/>
          </p:nvPr>
        </p:nvSpPr>
        <p:spPr>
          <a:xfrm>
            <a:off x="457200" y="719138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52c68666e_0_69:notes"/>
          <p:cNvSpPr txBox="1"/>
          <p:nvPr>
            <p:ph idx="1" type="body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</p:spPr>
        <p:txBody>
          <a:bodyPr anchorCtr="0" anchor="t" bIns="47400" lIns="94825" spcFirstLastPara="1" rIns="94825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652c68666e_0_69:notes"/>
          <p:cNvSpPr txBox="1"/>
          <p:nvPr>
            <p:ph idx="12" type="sldNum"/>
          </p:nvPr>
        </p:nvSpPr>
        <p:spPr>
          <a:xfrm>
            <a:off x="4143587" y="9119473"/>
            <a:ext cx="3169800" cy="480000"/>
          </a:xfrm>
          <a:prstGeom prst="rect">
            <a:avLst/>
          </a:prstGeom>
        </p:spPr>
        <p:txBody>
          <a:bodyPr anchorCtr="0" anchor="b" bIns="47400" lIns="94825" spcFirstLastPara="1" rIns="94825" wrap="square" tIns="47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52a309b2a_0_3:notes"/>
          <p:cNvSpPr/>
          <p:nvPr>
            <p:ph idx="2" type="sldImg"/>
          </p:nvPr>
        </p:nvSpPr>
        <p:spPr>
          <a:xfrm>
            <a:off x="457200" y="719138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52a309b2a_0_3:notes"/>
          <p:cNvSpPr txBox="1"/>
          <p:nvPr>
            <p:ph idx="1" type="body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</p:spPr>
        <p:txBody>
          <a:bodyPr anchorCtr="0" anchor="t" bIns="47400" lIns="94825" spcFirstLastPara="1" rIns="94825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652a309b2a_0_3:notes"/>
          <p:cNvSpPr txBox="1"/>
          <p:nvPr>
            <p:ph idx="12" type="sldNum"/>
          </p:nvPr>
        </p:nvSpPr>
        <p:spPr>
          <a:xfrm>
            <a:off x="4143587" y="9119473"/>
            <a:ext cx="3169800" cy="480000"/>
          </a:xfrm>
          <a:prstGeom prst="rect">
            <a:avLst/>
          </a:prstGeom>
        </p:spPr>
        <p:txBody>
          <a:bodyPr anchorCtr="0" anchor="b" bIns="47400" lIns="94825" spcFirstLastPara="1" rIns="94825" wrap="square" tIns="47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4c840ae88_0_28:notes"/>
          <p:cNvSpPr/>
          <p:nvPr>
            <p:ph idx="2" type="sldImg"/>
          </p:nvPr>
        </p:nvSpPr>
        <p:spPr>
          <a:xfrm>
            <a:off x="457200" y="719138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4c840ae88_0_28:notes"/>
          <p:cNvSpPr txBox="1"/>
          <p:nvPr>
            <p:ph idx="1" type="body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</p:spPr>
        <p:txBody>
          <a:bodyPr anchorCtr="0" anchor="t" bIns="47400" lIns="94825" spcFirstLastPara="1" rIns="94825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64c840ae88_0_28:notes"/>
          <p:cNvSpPr txBox="1"/>
          <p:nvPr>
            <p:ph idx="12" type="sldNum"/>
          </p:nvPr>
        </p:nvSpPr>
        <p:spPr>
          <a:xfrm>
            <a:off x="4143587" y="9119473"/>
            <a:ext cx="3169800" cy="480000"/>
          </a:xfrm>
          <a:prstGeom prst="rect">
            <a:avLst/>
          </a:prstGeom>
        </p:spPr>
        <p:txBody>
          <a:bodyPr anchorCtr="0" anchor="b" bIns="47400" lIns="94825" spcFirstLastPara="1" rIns="94825" wrap="square" tIns="47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52a309b2a_0_864:notes"/>
          <p:cNvSpPr/>
          <p:nvPr>
            <p:ph idx="2" type="sldImg"/>
          </p:nvPr>
        </p:nvSpPr>
        <p:spPr>
          <a:xfrm>
            <a:off x="457200" y="719138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52a309b2a_0_864:notes"/>
          <p:cNvSpPr txBox="1"/>
          <p:nvPr>
            <p:ph idx="1" type="body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</p:spPr>
        <p:txBody>
          <a:bodyPr anchorCtr="0" anchor="t" bIns="47400" lIns="94825" spcFirstLastPara="1" rIns="94825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652a309b2a_0_864:notes"/>
          <p:cNvSpPr txBox="1"/>
          <p:nvPr>
            <p:ph idx="12" type="sldNum"/>
          </p:nvPr>
        </p:nvSpPr>
        <p:spPr>
          <a:xfrm>
            <a:off x="4143587" y="9119473"/>
            <a:ext cx="3169800" cy="480000"/>
          </a:xfrm>
          <a:prstGeom prst="rect">
            <a:avLst/>
          </a:prstGeom>
        </p:spPr>
        <p:txBody>
          <a:bodyPr anchorCtr="0" anchor="b" bIns="47400" lIns="94825" spcFirstLastPara="1" rIns="94825" wrap="square" tIns="47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4c840ae88_0_54:notes"/>
          <p:cNvSpPr/>
          <p:nvPr>
            <p:ph idx="2" type="sldImg"/>
          </p:nvPr>
        </p:nvSpPr>
        <p:spPr>
          <a:xfrm>
            <a:off x="457200" y="719138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4c840ae88_0_54:notes"/>
          <p:cNvSpPr txBox="1"/>
          <p:nvPr>
            <p:ph idx="1" type="body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</p:spPr>
        <p:txBody>
          <a:bodyPr anchorCtr="0" anchor="t" bIns="47400" lIns="94825" spcFirstLastPara="1" rIns="94825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64c840ae88_0_54:notes"/>
          <p:cNvSpPr txBox="1"/>
          <p:nvPr>
            <p:ph idx="12" type="sldNum"/>
          </p:nvPr>
        </p:nvSpPr>
        <p:spPr>
          <a:xfrm>
            <a:off x="4143587" y="9119473"/>
            <a:ext cx="3169800" cy="480000"/>
          </a:xfrm>
          <a:prstGeom prst="rect">
            <a:avLst/>
          </a:prstGeom>
        </p:spPr>
        <p:txBody>
          <a:bodyPr anchorCtr="0" anchor="b" bIns="47400" lIns="94825" spcFirstLastPara="1" rIns="94825" wrap="square" tIns="47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52a309b2a_0_997:notes"/>
          <p:cNvSpPr/>
          <p:nvPr>
            <p:ph idx="2" type="sldImg"/>
          </p:nvPr>
        </p:nvSpPr>
        <p:spPr>
          <a:xfrm>
            <a:off x="457200" y="719138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52a309b2a_0_997:notes"/>
          <p:cNvSpPr txBox="1"/>
          <p:nvPr>
            <p:ph idx="1" type="body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</p:spPr>
        <p:txBody>
          <a:bodyPr anchorCtr="0" anchor="t" bIns="47400" lIns="94825" spcFirstLastPara="1" rIns="94825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652a309b2a_0_997:notes"/>
          <p:cNvSpPr txBox="1"/>
          <p:nvPr>
            <p:ph idx="12" type="sldNum"/>
          </p:nvPr>
        </p:nvSpPr>
        <p:spPr>
          <a:xfrm>
            <a:off x="4143587" y="9119473"/>
            <a:ext cx="3169800" cy="480000"/>
          </a:xfrm>
          <a:prstGeom prst="rect">
            <a:avLst/>
          </a:prstGeom>
        </p:spPr>
        <p:txBody>
          <a:bodyPr anchorCtr="0" anchor="b" bIns="47400" lIns="94825" spcFirstLastPara="1" rIns="94825" wrap="square" tIns="47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52a309b2a_0_1004:notes"/>
          <p:cNvSpPr/>
          <p:nvPr>
            <p:ph idx="2" type="sldImg"/>
          </p:nvPr>
        </p:nvSpPr>
        <p:spPr>
          <a:xfrm>
            <a:off x="457200" y="719138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52a309b2a_0_1004:notes"/>
          <p:cNvSpPr txBox="1"/>
          <p:nvPr>
            <p:ph idx="1" type="body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</p:spPr>
        <p:txBody>
          <a:bodyPr anchorCtr="0" anchor="t" bIns="47400" lIns="94825" spcFirstLastPara="1" rIns="94825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652a309b2a_0_1004:notes"/>
          <p:cNvSpPr txBox="1"/>
          <p:nvPr>
            <p:ph idx="12" type="sldNum"/>
          </p:nvPr>
        </p:nvSpPr>
        <p:spPr>
          <a:xfrm>
            <a:off x="4143587" y="9119473"/>
            <a:ext cx="3169800" cy="480000"/>
          </a:xfrm>
          <a:prstGeom prst="rect">
            <a:avLst/>
          </a:prstGeom>
        </p:spPr>
        <p:txBody>
          <a:bodyPr anchorCtr="0" anchor="b" bIns="47400" lIns="94825" spcFirstLastPara="1" rIns="94825" wrap="square" tIns="47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f7ce3694a_0_2:notes"/>
          <p:cNvSpPr/>
          <p:nvPr>
            <p:ph idx="2" type="sldImg"/>
          </p:nvPr>
        </p:nvSpPr>
        <p:spPr>
          <a:xfrm>
            <a:off x="457200" y="719138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f7ce3694a_0_2:notes"/>
          <p:cNvSpPr txBox="1"/>
          <p:nvPr>
            <p:ph idx="1" type="body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</p:spPr>
        <p:txBody>
          <a:bodyPr anchorCtr="0" anchor="t" bIns="47400" lIns="94825" spcFirstLastPara="1" rIns="94825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6f7ce3694a_0_2:notes"/>
          <p:cNvSpPr txBox="1"/>
          <p:nvPr>
            <p:ph idx="12" type="sldNum"/>
          </p:nvPr>
        </p:nvSpPr>
        <p:spPr>
          <a:xfrm>
            <a:off x="4143587" y="9119473"/>
            <a:ext cx="3169800" cy="480000"/>
          </a:xfrm>
          <a:prstGeom prst="rect">
            <a:avLst/>
          </a:prstGeom>
        </p:spPr>
        <p:txBody>
          <a:bodyPr anchorCtr="0" anchor="b" bIns="47400" lIns="94825" spcFirstLastPara="1" rIns="94825" wrap="square" tIns="47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52c68666e_0_17:notes"/>
          <p:cNvSpPr/>
          <p:nvPr>
            <p:ph idx="2" type="sldImg"/>
          </p:nvPr>
        </p:nvSpPr>
        <p:spPr>
          <a:xfrm>
            <a:off x="457200" y="719138"/>
            <a:ext cx="64008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52c68666e_0_17:notes"/>
          <p:cNvSpPr txBox="1"/>
          <p:nvPr>
            <p:ph idx="1" type="body"/>
          </p:nvPr>
        </p:nvSpPr>
        <p:spPr>
          <a:xfrm>
            <a:off x="731521" y="4560571"/>
            <a:ext cx="5852100" cy="4320600"/>
          </a:xfrm>
          <a:prstGeom prst="rect">
            <a:avLst/>
          </a:prstGeom>
        </p:spPr>
        <p:txBody>
          <a:bodyPr anchorCtr="0" anchor="t" bIns="47400" lIns="94825" spcFirstLastPara="1" rIns="94825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652c68666e_0_17:notes"/>
          <p:cNvSpPr txBox="1"/>
          <p:nvPr>
            <p:ph idx="12" type="sldNum"/>
          </p:nvPr>
        </p:nvSpPr>
        <p:spPr>
          <a:xfrm>
            <a:off x="4143587" y="9119473"/>
            <a:ext cx="3169800" cy="480000"/>
          </a:xfrm>
          <a:prstGeom prst="rect">
            <a:avLst/>
          </a:prstGeom>
        </p:spPr>
        <p:txBody>
          <a:bodyPr anchorCtr="0" anchor="b" bIns="47400" lIns="94825" spcFirstLastPara="1" rIns="94825" wrap="square" tIns="47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685800" y="57150"/>
            <a:ext cx="54864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ambria"/>
              <a:buNone/>
              <a:defRPr b="1" i="0" sz="2800" u="none" cap="none" strike="noStrik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16"/>
          <p:cNvSpPr txBox="1"/>
          <p:nvPr/>
        </p:nvSpPr>
        <p:spPr>
          <a:xfrm>
            <a:off x="6572250" y="9763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p16"/>
          <p:cNvCxnSpPr/>
          <p:nvPr/>
        </p:nvCxnSpPr>
        <p:spPr>
          <a:xfrm>
            <a:off x="0" y="45720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16"/>
          <p:cNvCxnSpPr/>
          <p:nvPr/>
        </p:nvCxnSpPr>
        <p:spPr>
          <a:xfrm>
            <a:off x="0" y="51435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Sean\Dropbox\Camino Financial\Marketing\Logo\RGB (Website, Video, Presentations)\CaminoFinancial_LogoMark_RGB.png" id="118" name="Google Shape;118;p16"/>
          <p:cNvPicPr preferRelativeResize="0"/>
          <p:nvPr/>
        </p:nvPicPr>
        <p:blipFill rotWithShape="1">
          <a:blip r:embed="rId2">
            <a:alphaModFix/>
          </a:blip>
          <a:srcRect b="17915" l="18365" r="17350" t="17800"/>
          <a:stretch/>
        </p:blipFill>
        <p:spPr>
          <a:xfrm>
            <a:off x="419100" y="85725"/>
            <a:ext cx="342900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ean\Dropbox\Camino Financial\Marketing\Logo\RGB (Website, Video, Presentations)\CaminoFinancial_LogoMark_RGB.png" id="120" name="Google Shape;120;p17"/>
          <p:cNvPicPr preferRelativeResize="0"/>
          <p:nvPr/>
        </p:nvPicPr>
        <p:blipFill rotWithShape="1">
          <a:blip r:embed="rId2">
            <a:alphaModFix/>
          </a:blip>
          <a:srcRect b="11638" l="18203" r="21541" t="20459"/>
          <a:stretch/>
        </p:blipFill>
        <p:spPr>
          <a:xfrm>
            <a:off x="6172201" y="571500"/>
            <a:ext cx="297675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9" y="1192"/>
            <a:ext cx="1587" cy="119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609600" y="1588293"/>
            <a:ext cx="7239000" cy="1028700"/>
          </a:xfrm>
          <a:prstGeom prst="roundRect">
            <a:avLst>
              <a:gd fmla="val 16667" name="adj"/>
            </a:avLst>
          </a:prstGeom>
          <a:solidFill>
            <a:schemeClr val="dk2">
              <a:alpha val="490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/>
          <p:nvPr>
            <p:ph type="title"/>
          </p:nvPr>
        </p:nvSpPr>
        <p:spPr>
          <a:xfrm>
            <a:off x="722313" y="1931194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  <a:defRPr b="1" i="0" sz="4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722313" y="1588294"/>
            <a:ext cx="77724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685800" y="57150"/>
            <a:ext cx="54864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ambria"/>
              <a:buNone/>
              <a:defRPr b="1" i="0" sz="2800" u="none" cap="none" strike="noStrik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6572250" y="9763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p18"/>
          <p:cNvCxnSpPr/>
          <p:nvPr/>
        </p:nvCxnSpPr>
        <p:spPr>
          <a:xfrm>
            <a:off x="0" y="45720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18"/>
          <p:cNvCxnSpPr/>
          <p:nvPr/>
        </p:nvCxnSpPr>
        <p:spPr>
          <a:xfrm>
            <a:off x="0" y="51435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Sean\Dropbox\Camino Financial\Marketing\Logo\RGB (Website, Video, Presentations)\CaminoFinancial_LogoMark_RGB.png" id="133" name="Google Shape;133;p18"/>
          <p:cNvPicPr preferRelativeResize="0"/>
          <p:nvPr/>
        </p:nvPicPr>
        <p:blipFill rotWithShape="1">
          <a:blip r:embed="rId2">
            <a:alphaModFix/>
          </a:blip>
          <a:srcRect b="17915" l="18365" r="17350" t="17800"/>
          <a:stretch/>
        </p:blipFill>
        <p:spPr>
          <a:xfrm>
            <a:off x="419100" y="85725"/>
            <a:ext cx="3429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ean\Dropbox\Camino Financial\Marketing\Logo\RGB (Website, Video, Presentations)\CaminoFinancial_LogoMark_RGB.png" id="134" name="Google Shape;134;p18"/>
          <p:cNvPicPr preferRelativeResize="0"/>
          <p:nvPr/>
        </p:nvPicPr>
        <p:blipFill rotWithShape="1">
          <a:blip r:embed="rId3">
            <a:alphaModFix/>
          </a:blip>
          <a:srcRect b="11638" l="18203" r="21541" t="20459"/>
          <a:stretch/>
        </p:blipFill>
        <p:spPr>
          <a:xfrm>
            <a:off x="6172201" y="571500"/>
            <a:ext cx="297675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/>
          <p:nvPr/>
        </p:nvSpPr>
        <p:spPr>
          <a:xfrm>
            <a:off x="6096000" y="685800"/>
            <a:ext cx="3048000" cy="4457700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685800" y="57150"/>
            <a:ext cx="54864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ambria"/>
              <a:buNone/>
              <a:defRPr b="1" i="0" sz="2800" u="none" cap="none" strike="noStrik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6572250" y="9763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19"/>
          <p:cNvCxnSpPr/>
          <p:nvPr/>
        </p:nvCxnSpPr>
        <p:spPr>
          <a:xfrm>
            <a:off x="0" y="45720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19"/>
          <p:cNvCxnSpPr/>
          <p:nvPr/>
        </p:nvCxnSpPr>
        <p:spPr>
          <a:xfrm>
            <a:off x="0" y="51435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Sean\Dropbox\Camino Financial\Marketing\Logo\RGB (Website, Video, Presentations)\CaminoFinancial_LogoMark_RGB.png" id="141" name="Google Shape;141;p19"/>
          <p:cNvPicPr preferRelativeResize="0"/>
          <p:nvPr/>
        </p:nvPicPr>
        <p:blipFill rotWithShape="1">
          <a:blip r:embed="rId2">
            <a:alphaModFix/>
          </a:blip>
          <a:srcRect b="17915" l="18365" r="17350" t="17800"/>
          <a:stretch/>
        </p:blipFill>
        <p:spPr>
          <a:xfrm>
            <a:off x="419100" y="85725"/>
            <a:ext cx="3429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ean\Dropbox\Camino Financial\Marketing\Logo\RGB (Website, Video, Presentations)\CaminoFinancial_LogoMark_RGB.png" id="142" name="Google Shape;142;p19"/>
          <p:cNvPicPr preferRelativeResize="0"/>
          <p:nvPr/>
        </p:nvPicPr>
        <p:blipFill rotWithShape="1">
          <a:blip r:embed="rId3">
            <a:alphaModFix/>
          </a:blip>
          <a:srcRect b="11638" l="18203" r="21541" t="20459"/>
          <a:stretch/>
        </p:blipFill>
        <p:spPr>
          <a:xfrm>
            <a:off x="6172201" y="571500"/>
            <a:ext cx="297675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/>
          <p:nvPr/>
        </p:nvSpPr>
        <p:spPr>
          <a:xfrm>
            <a:off x="6096000" y="685800"/>
            <a:ext cx="3048000" cy="4457700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7781675" y="4808564"/>
            <a:ext cx="940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1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1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1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ean\Dropbox\Camino Financial\Marketing\Logo\RGB (Website, Video, Presentations)\CaminoFinancial_LogoMark_RGB.png" id="23" name="Google Shape;23;p3"/>
          <p:cNvPicPr preferRelativeResize="0"/>
          <p:nvPr/>
        </p:nvPicPr>
        <p:blipFill rotWithShape="1">
          <a:blip r:embed="rId2">
            <a:alphaModFix/>
          </a:blip>
          <a:srcRect b="11640" l="18206" r="21538" t="20458"/>
          <a:stretch/>
        </p:blipFill>
        <p:spPr>
          <a:xfrm>
            <a:off x="6172201" y="571500"/>
            <a:ext cx="2976749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9" y="1192"/>
            <a:ext cx="1587" cy="119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609600" y="1588293"/>
            <a:ext cx="7239000" cy="1028700"/>
          </a:xfrm>
          <a:prstGeom prst="roundRect">
            <a:avLst>
              <a:gd fmla="val 16667" name="adj"/>
            </a:avLst>
          </a:prstGeom>
          <a:solidFill>
            <a:schemeClr val="dk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722313" y="1931194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  <a:defRPr b="1" i="0" sz="4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722313" y="1588294"/>
            <a:ext cx="7772400" cy="2857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3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3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4" name="Google Shape;174;p2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1" name="Google Shape;181;p25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685800" y="57150"/>
            <a:ext cx="5486400" cy="3083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ambria"/>
              <a:buNone/>
              <a:defRPr b="1" i="0" sz="2800" u="none" cap="none" strike="noStrik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72250" y="9763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0" y="45720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4"/>
          <p:cNvCxnSpPr/>
          <p:nvPr/>
        </p:nvCxnSpPr>
        <p:spPr>
          <a:xfrm>
            <a:off x="0" y="51435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Sean\Dropbox\Camino Financial\Marketing\Logo\RGB (Website, Video, Presentations)\CaminoFinancial_LogoMark_RGB.png" id="36" name="Google Shape;36;p4"/>
          <p:cNvPicPr preferRelativeResize="0"/>
          <p:nvPr/>
        </p:nvPicPr>
        <p:blipFill rotWithShape="1">
          <a:blip r:embed="rId2">
            <a:alphaModFix/>
          </a:blip>
          <a:srcRect b="17914" l="18368" r="17347" t="17801"/>
          <a:stretch/>
        </p:blipFill>
        <p:spPr>
          <a:xfrm>
            <a:off x="419100" y="85725"/>
            <a:ext cx="3429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ean\Dropbox\Camino Financial\Marketing\Logo\RGB (Website, Video, Presentations)\CaminoFinancial_LogoMark_RGB.png" id="37" name="Google Shape;37;p4"/>
          <p:cNvPicPr preferRelativeResize="0"/>
          <p:nvPr/>
        </p:nvPicPr>
        <p:blipFill rotWithShape="1">
          <a:blip r:embed="rId3">
            <a:alphaModFix/>
          </a:blip>
          <a:srcRect b="11640" l="18206" r="21538" t="20458"/>
          <a:stretch/>
        </p:blipFill>
        <p:spPr>
          <a:xfrm>
            <a:off x="6172201" y="571500"/>
            <a:ext cx="297674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/>
          <p:nvPr/>
        </p:nvSpPr>
        <p:spPr>
          <a:xfrm>
            <a:off x="6096000" y="685800"/>
            <a:ext cx="3048000" cy="4457700"/>
          </a:xfrm>
          <a:prstGeom prst="rect">
            <a:avLst/>
          </a:pr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685800" y="57150"/>
            <a:ext cx="5486400" cy="3083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ambria"/>
              <a:buNone/>
              <a:defRPr b="1" i="0" sz="2800" u="none" cap="none" strike="noStrik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5"/>
          <p:cNvSpPr txBox="1"/>
          <p:nvPr/>
        </p:nvSpPr>
        <p:spPr>
          <a:xfrm>
            <a:off x="6572250" y="9763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" name="Google Shape;42;p5"/>
          <p:cNvCxnSpPr/>
          <p:nvPr/>
        </p:nvCxnSpPr>
        <p:spPr>
          <a:xfrm>
            <a:off x="0" y="45720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" name="Google Shape;43;p5"/>
          <p:cNvCxnSpPr/>
          <p:nvPr/>
        </p:nvCxnSpPr>
        <p:spPr>
          <a:xfrm>
            <a:off x="0" y="51435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Sean\Dropbox\Camino Financial\Marketing\Logo\RGB (Website, Video, Presentations)\CaminoFinancial_LogoMark_RGB.png" id="44" name="Google Shape;44;p5"/>
          <p:cNvPicPr preferRelativeResize="0"/>
          <p:nvPr/>
        </p:nvPicPr>
        <p:blipFill rotWithShape="1">
          <a:blip r:embed="rId2">
            <a:alphaModFix/>
          </a:blip>
          <a:srcRect b="17914" l="18368" r="17347" t="17801"/>
          <a:stretch/>
        </p:blipFill>
        <p:spPr>
          <a:xfrm>
            <a:off x="419100" y="85725"/>
            <a:ext cx="342900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685800" y="57150"/>
            <a:ext cx="5486400" cy="3083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ambria"/>
              <a:buNone/>
              <a:defRPr b="1" i="0" sz="2800" u="none" cap="none" strike="noStrik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572250" y="9763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0" y="45720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6"/>
          <p:cNvCxnSpPr/>
          <p:nvPr/>
        </p:nvCxnSpPr>
        <p:spPr>
          <a:xfrm>
            <a:off x="0" y="514350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Sean\Dropbox\Camino Financial\Marketing\Logo\RGB (Website, Video, Presentations)\CaminoFinancial_LogoMark_RGB.png" id="50" name="Google Shape;50;p6"/>
          <p:cNvPicPr preferRelativeResize="0"/>
          <p:nvPr/>
        </p:nvPicPr>
        <p:blipFill rotWithShape="1">
          <a:blip r:embed="rId2">
            <a:alphaModFix/>
          </a:blip>
          <a:srcRect b="17914" l="18368" r="17347" t="17801"/>
          <a:stretch/>
        </p:blipFill>
        <p:spPr>
          <a:xfrm>
            <a:off x="419100" y="85725"/>
            <a:ext cx="3429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ean\Dropbox\Camino Financial\Marketing\Logo\RGB (Website, Video, Presentations)\CaminoFinancial_LogoMark_RGB.png" id="51" name="Google Shape;51;p6"/>
          <p:cNvPicPr preferRelativeResize="0"/>
          <p:nvPr/>
        </p:nvPicPr>
        <p:blipFill rotWithShape="1">
          <a:blip r:embed="rId3">
            <a:alphaModFix/>
          </a:blip>
          <a:srcRect b="11640" l="18206" r="21538" t="20458"/>
          <a:stretch/>
        </p:blipFill>
        <p:spPr>
          <a:xfrm>
            <a:off x="6172201" y="571500"/>
            <a:ext cx="297674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/>
          <p:nvPr/>
        </p:nvSpPr>
        <p:spPr>
          <a:xfrm>
            <a:off x="6096000" y="685800"/>
            <a:ext cx="3048000" cy="4457700"/>
          </a:xfrm>
          <a:prstGeom prst="rect">
            <a:avLst/>
          </a:pr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6"/>
          <p:cNvSpPr txBox="1"/>
          <p:nvPr/>
        </p:nvSpPr>
        <p:spPr>
          <a:xfrm>
            <a:off x="7781675" y="4808564"/>
            <a:ext cx="9405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Confidential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9" y="1192"/>
            <a:ext cx="1587" cy="1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9" y="1192"/>
            <a:ext cx="1587" cy="119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linkedin.com/in/michaeltsai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b="0" l="0" r="0" t="24459"/>
          <a:stretch/>
        </p:blipFill>
        <p:spPr>
          <a:xfrm>
            <a:off x="-459450" y="-57150"/>
            <a:ext cx="10215300" cy="526705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101151" y="3124800"/>
            <a:ext cx="8947200" cy="1605900"/>
          </a:xfrm>
          <a:prstGeom prst="roundRect">
            <a:avLst>
              <a:gd fmla="val 16667" name="adj"/>
            </a:avLst>
          </a:prstGeom>
          <a:solidFill>
            <a:srgbClr val="595959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7"/>
          <p:cNvSpPr txBox="1"/>
          <p:nvPr>
            <p:ph idx="1" type="subTitle"/>
          </p:nvPr>
        </p:nvSpPr>
        <p:spPr>
          <a:xfrm>
            <a:off x="292801" y="3075800"/>
            <a:ext cx="8851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 How to (gracefully) jump start data science initiatives at a start-up</a:t>
            </a:r>
            <a:endParaRPr sz="36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FFFFFF"/>
                </a:solidFill>
              </a:rPr>
              <a:t>Cho-Nan Tsai, CTO @ Camino Financial</a:t>
            </a:r>
            <a:endParaRPr/>
          </a:p>
        </p:txBody>
      </p:sp>
      <p:pic>
        <p:nvPicPr>
          <p:cNvPr descr="C:\Users\Sean\ShareFile\Shared Folders\Company Shared Files\Marketing\Logo\RGB (Website, Video, Presentations)\CaminoFinancial_LogoB_BW_RGB.png" id="199" name="Google Shape;19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4730924"/>
            <a:ext cx="2285999" cy="35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>
            <p:ph type="title"/>
          </p:nvPr>
        </p:nvSpPr>
        <p:spPr>
          <a:xfrm>
            <a:off x="685800" y="57150"/>
            <a:ext cx="5486400" cy="308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</a:t>
            </a:r>
            <a:endParaRPr/>
          </a:p>
        </p:txBody>
      </p:sp>
      <p:sp>
        <p:nvSpPr>
          <p:cNvPr id="286" name="Google Shape;286;p36"/>
          <p:cNvSpPr txBox="1"/>
          <p:nvPr>
            <p:ph idx="12" type="sldNum"/>
          </p:nvPr>
        </p:nvSpPr>
        <p:spPr>
          <a:xfrm>
            <a:off x="6572250" y="97632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36"/>
          <p:cNvSpPr txBox="1"/>
          <p:nvPr/>
        </p:nvSpPr>
        <p:spPr>
          <a:xfrm>
            <a:off x="162150" y="658775"/>
            <a:ext cx="4520100" cy="4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Don’t do moonshot projects on day one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Early initiatives should be tangible, low hanging fruits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Leadership should have a good understanding of capabilities of ML/AI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Iterate always but never stall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Goals should be clearly stated and yet not too broad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Contribute to marketing goals: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Decrease user acquisition cost by X% through better targeting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Increase funnel conversion by X% by offering actionable and personalized call-to-action messages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Contribute to data-driven process: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Combine various data sources to deliver more customer insight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Set up BI dashboards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325" y="658769"/>
            <a:ext cx="3949050" cy="263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/>
          <p:nvPr>
            <p:ph type="title"/>
          </p:nvPr>
        </p:nvSpPr>
        <p:spPr>
          <a:xfrm>
            <a:off x="685800" y="57150"/>
            <a:ext cx="5486400" cy="308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People</a:t>
            </a:r>
            <a:endParaRPr/>
          </a:p>
        </p:txBody>
      </p:sp>
      <p:sp>
        <p:nvSpPr>
          <p:cNvPr id="295" name="Google Shape;295;p37"/>
          <p:cNvSpPr txBox="1"/>
          <p:nvPr>
            <p:ph idx="12" type="sldNum"/>
          </p:nvPr>
        </p:nvSpPr>
        <p:spPr>
          <a:xfrm>
            <a:off x="6572250" y="97632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37"/>
          <p:cNvSpPr txBox="1"/>
          <p:nvPr/>
        </p:nvSpPr>
        <p:spPr>
          <a:xfrm>
            <a:off x="162150" y="658775"/>
            <a:ext cx="4520100" cy="4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Your first hire should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wear many hats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Have an open mind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Wear many hats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Have a good business sense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Can draw conclusions and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 cause-effect analysis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Setting proper expectations up front: Employer wants beautiful dashboards and useful insights right away but the data scientist wants to build large scale machine learning clusters using complex algorithms --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almost never happens at an early stage startup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250" y="658770"/>
            <a:ext cx="4156950" cy="2339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/>
          <p:nvPr>
            <p:ph type="title"/>
          </p:nvPr>
        </p:nvSpPr>
        <p:spPr>
          <a:xfrm>
            <a:off x="685800" y="57150"/>
            <a:ext cx="5486400" cy="308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Culture</a:t>
            </a:r>
            <a:endParaRPr/>
          </a:p>
        </p:txBody>
      </p:sp>
      <p:sp>
        <p:nvSpPr>
          <p:cNvPr id="304" name="Google Shape;304;p38"/>
          <p:cNvSpPr txBox="1"/>
          <p:nvPr>
            <p:ph idx="12" type="sldNum"/>
          </p:nvPr>
        </p:nvSpPr>
        <p:spPr>
          <a:xfrm>
            <a:off x="6572250" y="97632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38"/>
          <p:cNvSpPr txBox="1"/>
          <p:nvPr/>
        </p:nvSpPr>
        <p:spPr>
          <a:xfrm>
            <a:off x="162150" y="658775"/>
            <a:ext cx="4520100" cy="4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Treat data as your first class citizen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Build an organizational culture that encourages to bring on ideas with the support of data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Don’t operate on a hunch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If there is a bigger fish to fry (other than data), you must go for it (like existential threat or finding your product-market fit)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Data is not the CEO or the President; deprioritize when necessary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650" y="658770"/>
            <a:ext cx="4156951" cy="22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title"/>
          </p:nvPr>
        </p:nvSpPr>
        <p:spPr>
          <a:xfrm>
            <a:off x="685800" y="57150"/>
            <a:ext cx="5486400" cy="308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313" name="Google Shape;313;p39"/>
          <p:cNvSpPr txBox="1"/>
          <p:nvPr>
            <p:ph idx="12" type="sldNum"/>
          </p:nvPr>
        </p:nvSpPr>
        <p:spPr>
          <a:xfrm>
            <a:off x="6572250" y="97632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39"/>
          <p:cNvSpPr txBox="1"/>
          <p:nvPr/>
        </p:nvSpPr>
        <p:spPr>
          <a:xfrm>
            <a:off x="162150" y="658775"/>
            <a:ext cx="4520100" cy="4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out for data starvation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Be creative where you get your data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Open data initiatives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Buy data may be OK, but as a last resort. Validate your source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Embed event tracking and user tracking early on in your product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Don’t use production database to do work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650" y="721557"/>
            <a:ext cx="4156950" cy="27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/>
          <p:nvPr>
            <p:ph type="title"/>
          </p:nvPr>
        </p:nvSpPr>
        <p:spPr>
          <a:xfrm>
            <a:off x="685800" y="57150"/>
            <a:ext cx="5486400" cy="308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AI/ML Stack/Infrastructure</a:t>
            </a:r>
            <a:endParaRPr/>
          </a:p>
        </p:txBody>
      </p:sp>
      <p:sp>
        <p:nvSpPr>
          <p:cNvPr id="322" name="Google Shape;322;p40"/>
          <p:cNvSpPr txBox="1"/>
          <p:nvPr>
            <p:ph idx="12" type="sldNum"/>
          </p:nvPr>
        </p:nvSpPr>
        <p:spPr>
          <a:xfrm>
            <a:off x="6572250" y="97632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40"/>
          <p:cNvSpPr txBox="1"/>
          <p:nvPr/>
        </p:nvSpPr>
        <p:spPr>
          <a:xfrm>
            <a:off x="162150" y="658775"/>
            <a:ext cx="4520100" cy="4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Spend the time to set up the right infrastructure first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 open source alternative first: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Studio - Analysis and base plots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Markdown - Reports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Shiny - Interactive visualization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(PANDAS) - data frames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d3.js - visualization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Do’s before data science analysis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data pipeline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instrumentation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catalog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ETL (extract-transform-load)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engineering 80% ; Data Science 20% only!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Protect your bank roll - don’t turn on data science services unless you are ready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650" y="676332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type="title"/>
          </p:nvPr>
        </p:nvSpPr>
        <p:spPr>
          <a:xfrm>
            <a:off x="685800" y="57150"/>
            <a:ext cx="7683300" cy="308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Me</a:t>
            </a:r>
            <a:endParaRPr/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063" y="1042663"/>
            <a:ext cx="2671374" cy="92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/>
          <p:nvPr/>
        </p:nvSpPr>
        <p:spPr>
          <a:xfrm>
            <a:off x="1002350" y="1181175"/>
            <a:ext cx="3407700" cy="65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CTO @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1002350" y="2356900"/>
            <a:ext cx="3407700" cy="65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Fortune 500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8"/>
          <p:cNvSpPr/>
          <p:nvPr/>
        </p:nvSpPr>
        <p:spPr>
          <a:xfrm>
            <a:off x="1002350" y="3532650"/>
            <a:ext cx="3407700" cy="65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Start-ups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5118450" y="2356900"/>
            <a:ext cx="3407700" cy="65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Online lender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5118450" y="3532650"/>
            <a:ext cx="3407700" cy="65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Hispanic Market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/>
          <p:nvPr/>
        </p:nvSpPr>
        <p:spPr>
          <a:xfrm>
            <a:off x="0" y="-65025"/>
            <a:ext cx="9185400" cy="5218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29"/>
          <p:cNvSpPr txBox="1"/>
          <p:nvPr/>
        </p:nvSpPr>
        <p:spPr>
          <a:xfrm>
            <a:off x="1176900" y="2168700"/>
            <a:ext cx="67902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 Science </a:t>
            </a: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initiatives</a:t>
            </a: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are hard!!!!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30"/>
          <p:cNvSpPr txBox="1"/>
          <p:nvPr/>
        </p:nvSpPr>
        <p:spPr>
          <a:xfrm>
            <a:off x="771900" y="444425"/>
            <a:ext cx="7914900" cy="42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87%</a:t>
            </a:r>
            <a:r>
              <a:rPr b="1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data science projects never make it into production.</a:t>
            </a:r>
            <a:endParaRPr b="1"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6964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1" lang="en-US" sz="1800">
                <a:solidFill>
                  <a:srgbClr val="F69646"/>
                </a:solidFill>
                <a:latin typeface="Calibri"/>
                <a:ea typeface="Calibri"/>
                <a:cs typeface="Calibri"/>
                <a:sym typeface="Calibri"/>
              </a:rPr>
              <a:t>Venture Beat</a:t>
            </a:r>
            <a:endParaRPr b="1" i="1" sz="1800">
              <a:solidFill>
                <a:srgbClr val="F696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77%</a:t>
            </a:r>
            <a:r>
              <a:rPr b="1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businesses report that "business adoption" of big data and AI initiatives continues to represent a big challenge for business.</a:t>
            </a:r>
            <a:br>
              <a:rPr b="1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										</a:t>
            </a:r>
            <a:r>
              <a:rPr b="1" i="1" lang="en-US" sz="1800">
                <a:solidFill>
                  <a:srgbClr val="F69646"/>
                </a:solidFill>
                <a:latin typeface="Calibri"/>
                <a:ea typeface="Calibri"/>
                <a:cs typeface="Calibri"/>
                <a:sym typeface="Calibri"/>
              </a:rPr>
              <a:t>- New Advantage Survey</a:t>
            </a:r>
            <a:endParaRPr b="1" i="1" sz="1800">
              <a:solidFill>
                <a:srgbClr val="F696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85%</a:t>
            </a:r>
            <a:r>
              <a:rPr lang="en-US" sz="16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of data science projects fail.</a:t>
            </a:r>
            <a:br>
              <a:rPr b="1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										</a:t>
            </a:r>
            <a:r>
              <a:rPr b="1" i="1" lang="en-US" sz="1800">
                <a:solidFill>
                  <a:srgbClr val="F69646"/>
                </a:solidFill>
                <a:latin typeface="Calibri"/>
                <a:ea typeface="Calibri"/>
                <a:cs typeface="Calibri"/>
                <a:sym typeface="Calibri"/>
              </a:rPr>
              <a:t>- Gartner</a:t>
            </a:r>
            <a:endParaRPr b="1" i="1" sz="1800">
              <a:solidFill>
                <a:srgbClr val="F696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/>
          <p:nvPr/>
        </p:nvSpPr>
        <p:spPr>
          <a:xfrm>
            <a:off x="0" y="9675"/>
            <a:ext cx="9163500" cy="5143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31"/>
          <p:cNvSpPr txBox="1"/>
          <p:nvPr/>
        </p:nvSpPr>
        <p:spPr>
          <a:xfrm>
            <a:off x="1230175" y="2066575"/>
            <a:ext cx="67902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can we do about it?  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1" name="Google Shape;2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512" y="-23712"/>
            <a:ext cx="9229025" cy="519092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2"/>
          <p:cNvSpPr txBox="1"/>
          <p:nvPr/>
        </p:nvSpPr>
        <p:spPr>
          <a:xfrm>
            <a:off x="1280250" y="170400"/>
            <a:ext cx="67902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5 Golden Pillars of Data Science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idx="12" type="sldNum"/>
          </p:nvPr>
        </p:nvSpPr>
        <p:spPr>
          <a:xfrm>
            <a:off x="7841650" y="4767275"/>
            <a:ext cx="8451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800"/>
              <a:t>‹#›</a:t>
            </a:fld>
            <a:endParaRPr sz="1800"/>
          </a:p>
        </p:txBody>
      </p:sp>
      <p:grpSp>
        <p:nvGrpSpPr>
          <p:cNvPr id="249" name="Google Shape;249;p33"/>
          <p:cNvGrpSpPr/>
          <p:nvPr/>
        </p:nvGrpSpPr>
        <p:grpSpPr>
          <a:xfrm>
            <a:off x="2677863" y="674422"/>
            <a:ext cx="3786092" cy="3786092"/>
            <a:chOff x="2902488" y="902232"/>
            <a:chExt cx="3339000" cy="3339000"/>
          </a:xfrm>
        </p:grpSpPr>
        <p:sp>
          <p:nvSpPr>
            <p:cNvPr id="250" name="Google Shape;250;p33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cap="flat" cmpd="sng" w="19050">
              <a:solidFill>
                <a:srgbClr val="1D7E7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fmla="val 21577108" name="adj1"/>
                <a:gd fmla="val 16214886" name="adj2"/>
              </a:avLst>
            </a:prstGeom>
            <a:solidFill>
              <a:srgbClr val="83E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33"/>
          <p:cNvSpPr/>
          <p:nvPr/>
        </p:nvSpPr>
        <p:spPr>
          <a:xfrm>
            <a:off x="3973541" y="160551"/>
            <a:ext cx="1211686" cy="1211686"/>
          </a:xfrm>
          <a:prstGeom prst="ellipse">
            <a:avLst/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3"/>
          <p:cNvSpPr txBox="1"/>
          <p:nvPr/>
        </p:nvSpPr>
        <p:spPr>
          <a:xfrm>
            <a:off x="4146944" y="351302"/>
            <a:ext cx="864712" cy="830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Culture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3"/>
          <p:cNvSpPr/>
          <p:nvPr/>
        </p:nvSpPr>
        <p:spPr>
          <a:xfrm>
            <a:off x="3958878" y="3771270"/>
            <a:ext cx="1211686" cy="1211686"/>
          </a:xfrm>
          <a:prstGeom prst="ellipse">
            <a:avLst/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3"/>
          <p:cNvSpPr txBox="1"/>
          <p:nvPr/>
        </p:nvSpPr>
        <p:spPr>
          <a:xfrm>
            <a:off x="3840362" y="3962022"/>
            <a:ext cx="1414087" cy="830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AI/ML</a:t>
            </a:r>
            <a:b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2160122" y="1965679"/>
            <a:ext cx="1211686" cy="1211686"/>
          </a:xfrm>
          <a:prstGeom prst="ellipse">
            <a:avLst/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2333525" y="2156430"/>
            <a:ext cx="864712" cy="830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3"/>
          <p:cNvSpPr/>
          <p:nvPr/>
        </p:nvSpPr>
        <p:spPr>
          <a:xfrm>
            <a:off x="5772213" y="1965679"/>
            <a:ext cx="1211686" cy="1211686"/>
          </a:xfrm>
          <a:prstGeom prst="ellipse">
            <a:avLst/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3"/>
          <p:cNvSpPr txBox="1"/>
          <p:nvPr/>
        </p:nvSpPr>
        <p:spPr>
          <a:xfrm>
            <a:off x="5945617" y="2156430"/>
            <a:ext cx="864712" cy="830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3"/>
          <p:cNvSpPr/>
          <p:nvPr/>
        </p:nvSpPr>
        <p:spPr>
          <a:xfrm>
            <a:off x="3958886" y="1964064"/>
            <a:ext cx="1211686" cy="1211686"/>
          </a:xfrm>
          <a:prstGeom prst="ellipse">
            <a:avLst/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4132290" y="2154814"/>
            <a:ext cx="864712" cy="830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8" name="Google Shape;2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00" y="340525"/>
            <a:ext cx="7943608" cy="446246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/>
          <p:nvPr/>
        </p:nvSpPr>
        <p:spPr>
          <a:xfrm>
            <a:off x="1260625" y="340525"/>
            <a:ext cx="67902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Future</a:t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>
            <p:ph type="title"/>
          </p:nvPr>
        </p:nvSpPr>
        <p:spPr>
          <a:xfrm>
            <a:off x="685800" y="57150"/>
            <a:ext cx="5486400" cy="308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276" name="Google Shape;276;p35"/>
          <p:cNvSpPr txBox="1"/>
          <p:nvPr>
            <p:ph idx="12" type="sldNum"/>
          </p:nvPr>
        </p:nvSpPr>
        <p:spPr>
          <a:xfrm>
            <a:off x="6572250" y="97632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" name="Google Shape;277;p35"/>
          <p:cNvSpPr txBox="1"/>
          <p:nvPr/>
        </p:nvSpPr>
        <p:spPr>
          <a:xfrm>
            <a:off x="2966500" y="1019894"/>
            <a:ext cx="61167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https://www.linkedin.com/in/michaeltsai/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</a:rPr>
              <a:t>https://obicho.github.io/talks/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6150" y="683338"/>
            <a:ext cx="1274800" cy="7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8950" y="1924913"/>
            <a:ext cx="31432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amino Financial Theme">
      <a:dk1>
        <a:srgbClr val="000000"/>
      </a:dk1>
      <a:lt1>
        <a:srgbClr val="FFFFFF"/>
      </a:lt1>
      <a:dk2>
        <a:srgbClr val="595959"/>
      </a:dk2>
      <a:lt2>
        <a:srgbClr val="00BED6"/>
      </a:lt2>
      <a:accent1>
        <a:srgbClr val="004D86"/>
      </a:accent1>
      <a:accent2>
        <a:srgbClr val="3590A9"/>
      </a:accent2>
      <a:accent3>
        <a:srgbClr val="F69646"/>
      </a:accent3>
      <a:accent4>
        <a:srgbClr val="00BED6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amino Financial Theme">
      <a:dk1>
        <a:srgbClr val="000000"/>
      </a:dk1>
      <a:lt1>
        <a:srgbClr val="FFFFFF"/>
      </a:lt1>
      <a:dk2>
        <a:srgbClr val="595959"/>
      </a:dk2>
      <a:lt2>
        <a:srgbClr val="00BED6"/>
      </a:lt2>
      <a:accent1>
        <a:srgbClr val="004D86"/>
      </a:accent1>
      <a:accent2>
        <a:srgbClr val="3590A9"/>
      </a:accent2>
      <a:accent3>
        <a:srgbClr val="F69646"/>
      </a:accent3>
      <a:accent4>
        <a:srgbClr val="00BED6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